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15" r:id="rId1"/>
  </p:sldMasterIdLst>
  <p:notesMasterIdLst>
    <p:notesMasterId r:id="rId3"/>
  </p:notesMasterIdLst>
  <p:sldIdLst>
    <p:sldId id="275" r:id="rId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</p:embeddedFontLst>
  <p:custDataLst>
    <p:tags r:id="rId8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68712F-935F-407E-BDEA-1D9A17264A09}">
  <a:tblStyle styleId="{8D68712F-935F-407E-BDEA-1D9A17264A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AC84392-BAD2-49AB-B860-ADA93AD3C0C1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8EB"/>
          </a:solidFill>
        </a:fill>
      </a:tcStyle>
    </a:wholeTbl>
    <a:band1H>
      <a:tcTxStyle/>
      <a:tcStyle>
        <a:tcBdr/>
        <a:fill>
          <a:solidFill>
            <a:srgbClr val="CACFD4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FD4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92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heme" Target="theme/theme1.xml"/><Relationship Id="rId5" Type="http://schemas.openxmlformats.org/officeDocument/2006/relationships/font" Target="fonts/font2.fntdata"/><Relationship Id="rId10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presProps" Target="presProps.xml"/></Relationships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394917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552c04531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552c04531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3 of the 7 failures were participants who left the wizard before getting a phone number</a:t>
            </a:r>
            <a:endParaRPr sz="1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Wizard design was improved once these problems were identified </a:t>
            </a:r>
            <a:endParaRPr sz="1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 out of 4 knew it was a T1, 3 others left the wizard without finding an address</a:t>
            </a:r>
            <a:endParaRPr sz="1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lang="en"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Hint was added for personal income tax once this problem was identified</a:t>
            </a:r>
            <a:endParaRPr sz="1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 participant did not try to use the Find a phone number</a:t>
            </a:r>
            <a:endParaRPr sz="1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○"/>
            </a:pPr>
            <a:r>
              <a:rPr lang="en"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Another 1 participant did not try to use the Find an address</a:t>
            </a:r>
            <a:endParaRPr sz="1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libri"/>
              <a:buChar char="●"/>
            </a:pPr>
            <a:r>
              <a:rPr lang="en"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Participants tried to use it 48 times, but of these, 5 were unable because of browser issues (resolved with the latest iteration), 3 times participants did not understand the task</a:t>
            </a:r>
            <a:endParaRPr sz="1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○"/>
            </a:pPr>
            <a:endParaRPr sz="1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2699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" name="hl"/>
          <p:cNvSpPr txBox="1"/>
          <p:nvPr userDrawn="1"/>
        </p:nvSpPr>
        <p:spPr>
          <a:xfrm>
            <a:off x="0" y="0"/>
            <a:ext cx="9144000" cy="30777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CA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93"/>
          <p:cNvSpPr txBox="1">
            <a:spLocks noGrp="1"/>
          </p:cNvSpPr>
          <p:nvPr>
            <p:ph type="title"/>
          </p:nvPr>
        </p:nvSpPr>
        <p:spPr>
          <a:xfrm>
            <a:off x="311700" y="258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 b="1">
                <a:solidFill>
                  <a:srgbClr val="336699"/>
                </a:solidFill>
              </a:rPr>
              <a:t>Answers not Information: Wizards contributed significantly to success</a:t>
            </a:r>
            <a:endParaRPr sz="1800" b="1">
              <a:solidFill>
                <a:srgbClr val="336699"/>
              </a:solidFill>
            </a:endParaRPr>
          </a:p>
        </p:txBody>
      </p:sp>
      <p:sp>
        <p:nvSpPr>
          <p:cNvPr id="618" name="Google Shape;618;p9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619" name="Google Shape;619;p93"/>
          <p:cNvSpPr txBox="1">
            <a:spLocks noGrp="1"/>
          </p:cNvSpPr>
          <p:nvPr>
            <p:ph type="body" idx="1"/>
          </p:nvPr>
        </p:nvSpPr>
        <p:spPr>
          <a:xfrm>
            <a:off x="0" y="831225"/>
            <a:ext cx="3519300" cy="38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All 18 participants used at least one of the two ‘Find a’ wizards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Find a phone number was successful 33/40 times used &amp; improved over time to 83%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Find an address was 100% successful when form number was known (form e410)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Had to add hint for income tax - participants surprised us by trying to use the address wizard for the the income tax task when no form number was provided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93"/>
          <p:cNvSpPr txBox="1"/>
          <p:nvPr/>
        </p:nvSpPr>
        <p:spPr>
          <a:xfrm>
            <a:off x="4652525" y="3990125"/>
            <a:ext cx="4038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P13T2: </a:t>
            </a:r>
            <a:r>
              <a:rPr lang="en" b="1" i="1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“This is so much easier than I remember</a:t>
            </a:r>
            <a:r>
              <a:rPr lang="en" b="1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b="1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alibri"/>
                <a:ea typeface="Calibri"/>
                <a:cs typeface="Calibri"/>
                <a:sym typeface="Calibri"/>
              </a:rPr>
              <a:t>P15</a:t>
            </a:r>
            <a:r>
              <a:rPr lang="en" b="1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: “</a:t>
            </a:r>
            <a:r>
              <a:rPr lang="en" b="1" i="1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Easier for me to use the Find a phone number button but if I couldn’t I would use the chatbot”</a:t>
            </a:r>
            <a:r>
              <a:rPr lang="en" b="1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21" name="Google Shape;621;p9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72100" y="955600"/>
            <a:ext cx="5202000" cy="275502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NGAGE" val="{&quot;SavedSwatch&quot;:&quot;-16756366|-13593164|-13155766|-3334100|-3351552|Treasury Board&quot;,&quot;Id&quot;:&quot;5cfe73ea3430311e38739bcf&quot;,&quot;SmartGridHorizontal&quot;:0,&quot;LinkedExcelSources&quot;:{},&quot;LinkedProjectSources&quot;:{},&quot;FlowConfig&quot;:{&quot;Canvas&quot;:{&quot;Slide&quot;:-1,&quot;Width&quot;:0,&quot;Height&quot;:0},&quot;Timeline&quot;:{&quot;Actions&quot;:[]}},&quot;LinkedSlideMergeSources&quot;:{},&quot;LinkedSharePointSlideMergeSources&quot;:{}}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237</Words>
  <Application>Microsoft Office PowerPoint</Application>
  <PresentationFormat>On-screen Show (16:9)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Simple Light</vt:lpstr>
      <vt:lpstr>Answers not Information: Wizards contributed significantly to success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CRA Contact Us</dc:title>
  <dc:creator>Smith, Peter</dc:creator>
  <cp:lastModifiedBy>Smith, Peter</cp:lastModifiedBy>
  <cp:revision>5</cp:revision>
  <dcterms:modified xsi:type="dcterms:W3CDTF">2019-06-10T15:14:51Z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a8f40366-b6f5-47f1-815b-10b5962071fd</vt:lpwstr>
  </property>
  <property fmtid="{D5CDD505-2E9C-101B-9397-08002B2CF9AE}" pid="3" name="SECCLASS">
    <vt:lpwstr>CLASSU</vt:lpwstr>
  </property>
  <property fmtid="{D5CDD505-2E9C-101B-9397-08002B2CF9AE}" pid="4" name="TBSSCTCLASSIFICATION">
    <vt:lpwstr>UNCLASSIFIED</vt:lpwstr>
  </property>
  <property fmtid="{D5CDD505-2E9C-101B-9397-08002B2CF9AE}" pid="5" name="TBSSCTVISUALMARKINGNO">
    <vt:lpwstr>NO</vt:lpwstr>
  </property>
</Properties>
</file>